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1" r:id="rId3"/>
    <p:sldId id="290" r:id="rId4"/>
    <p:sldId id="285" r:id="rId5"/>
    <p:sldId id="291" r:id="rId6"/>
    <p:sldId id="288" r:id="rId7"/>
    <p:sldId id="275" r:id="rId8"/>
    <p:sldId id="269" r:id="rId9"/>
    <p:sldId id="278" r:id="rId10"/>
    <p:sldId id="270" r:id="rId11"/>
    <p:sldId id="271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6" d="100"/>
          <a:sy n="86" d="100"/>
        </p:scale>
        <p:origin x="-10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34908C-8F59-4D15-95A8-EF70EA48C231}" type="datetimeFigureOut">
              <a:rPr lang="it-IT" smtClean="0"/>
              <a:pPr/>
              <a:t>25/11/2020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2410F-9159-4947-9439-63E21FEB66CE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0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4" descr="Risultati immagini per immagini montale eugen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ISTITUTO TECNICO ECONOMICO </a:t>
            </a:r>
            <a:br>
              <a:rPr lang="it-IT" sz="3600" b="1" dirty="0">
                <a:solidFill>
                  <a:srgbClr val="FF0000"/>
                </a:solidFill>
              </a:rPr>
            </a:br>
            <a:r>
              <a:rPr lang="it-IT" sz="3600" b="1" dirty="0">
                <a:solidFill>
                  <a:srgbClr val="FF0000"/>
                </a:solidFill>
              </a:rPr>
              <a:t>PIERO CALAMANDREI</a:t>
            </a:r>
            <a:br>
              <a:rPr lang="it-IT" sz="3600" b="1" dirty="0">
                <a:solidFill>
                  <a:srgbClr val="FF0000"/>
                </a:solidFill>
              </a:rPr>
            </a:br>
            <a:r>
              <a:rPr lang="it-IT" sz="3200" b="1" u="sng" dirty="0"/>
              <a:t>www.iisviacemery97.edu.it</a:t>
            </a:r>
            <a:endParaRPr lang="it-IT" sz="32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nuovo ISA\Downloads\af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86219" y="1974078"/>
            <a:ext cx="3324639" cy="223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C:\Users\nuovo ISA\Downloads\progett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9631" y="4409630"/>
            <a:ext cx="3546503" cy="2239734"/>
          </a:xfrm>
          <a:prstGeom prst="rect">
            <a:avLst/>
          </a:prstGeom>
          <a:noFill/>
        </p:spPr>
      </p:pic>
      <p:pic>
        <p:nvPicPr>
          <p:cNvPr id="1029" name="Picture 5" descr="C:\Users\nuovo ISA\Downloads\ri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5771" y="2058545"/>
            <a:ext cx="3240000" cy="2406632"/>
          </a:xfrm>
          <a:prstGeom prst="rect">
            <a:avLst/>
          </a:prstGeom>
          <a:noFill/>
        </p:spPr>
      </p:pic>
      <p:pic>
        <p:nvPicPr>
          <p:cNvPr id="1030" name="Picture 6" descr="C:\Users\nuovo ISA\Downloads\si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597" y="1982625"/>
            <a:ext cx="3326400" cy="2348415"/>
          </a:xfrm>
          <a:prstGeom prst="rect">
            <a:avLst/>
          </a:prstGeom>
          <a:noFill/>
        </p:spPr>
      </p:pic>
      <p:sp>
        <p:nvSpPr>
          <p:cNvPr id="2" name="Avanti o successivo 1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47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AE7D0E55-5F69-4C98-B9AF-A41E94989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041415"/>
              </p:ext>
            </p:extLst>
          </p:nvPr>
        </p:nvGraphicFramePr>
        <p:xfrm>
          <a:off x="2629988" y="1587117"/>
          <a:ext cx="6583680" cy="4837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1509">
                  <a:extLst>
                    <a:ext uri="{9D8B030D-6E8A-4147-A177-3AD203B41FA5}">
                      <a16:colId xmlns:a16="http://schemas.microsoft.com/office/drawing/2014/main" xmlns="" val="3418323794"/>
                    </a:ext>
                  </a:extLst>
                </a:gridCol>
                <a:gridCol w="647792">
                  <a:extLst>
                    <a:ext uri="{9D8B030D-6E8A-4147-A177-3AD203B41FA5}">
                      <a16:colId xmlns:a16="http://schemas.microsoft.com/office/drawing/2014/main" xmlns="" val="1161830555"/>
                    </a:ext>
                  </a:extLst>
                </a:gridCol>
                <a:gridCol w="664173">
                  <a:extLst>
                    <a:ext uri="{9D8B030D-6E8A-4147-A177-3AD203B41FA5}">
                      <a16:colId xmlns:a16="http://schemas.microsoft.com/office/drawing/2014/main" xmlns="" val="4092888422"/>
                    </a:ext>
                  </a:extLst>
                </a:gridCol>
                <a:gridCol w="410206">
                  <a:extLst>
                    <a:ext uri="{9D8B030D-6E8A-4147-A177-3AD203B41FA5}">
                      <a16:colId xmlns:a16="http://schemas.microsoft.com/office/drawing/2014/main" xmlns="" val="2334837355"/>
                    </a:ext>
                  </a:extLst>
                </a:gridCol>
              </a:tblGrid>
              <a:tr h="35576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Classe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III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IV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V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2475446"/>
                  </a:ext>
                </a:extLst>
              </a:tr>
              <a:tr h="341474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Italiano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4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644281942"/>
                  </a:ext>
                </a:extLst>
              </a:tr>
              <a:tr h="34623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Storia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929550823"/>
                  </a:ext>
                </a:extLst>
              </a:tr>
              <a:tr h="34623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1° lingua: Inglese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897660636"/>
                  </a:ext>
                </a:extLst>
              </a:tr>
              <a:tr h="341474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2° lingua :Francese o Spagnolo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91388494"/>
                  </a:ext>
                </a:extLst>
              </a:tr>
              <a:tr h="34941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3° lingua: Francese o Spagnolo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274408087"/>
                  </a:ext>
                </a:extLst>
              </a:tr>
              <a:tr h="341474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Matematica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972074458"/>
                  </a:ext>
                </a:extLst>
              </a:tr>
              <a:tr h="34623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Diritto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10718433"/>
                  </a:ext>
                </a:extLst>
              </a:tr>
              <a:tr h="344650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Relazioni internazionali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021761955"/>
                  </a:ext>
                </a:extLst>
              </a:tr>
              <a:tr h="34306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Tecnologia della comunicazione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52414651"/>
                  </a:ext>
                </a:extLst>
              </a:tr>
              <a:tr h="34941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Economia aziendale e geo-politica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5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5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6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250204445"/>
                  </a:ext>
                </a:extLst>
              </a:tr>
              <a:tr h="341474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Ed. motoria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206047743"/>
                  </a:ext>
                </a:extLst>
              </a:tr>
              <a:tr h="34623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Religione / materia alternativa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1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1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374340997"/>
                  </a:ext>
                </a:extLst>
              </a:tr>
              <a:tr h="344650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Tot. Ore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79874354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xmlns="" id="{C8B1A79F-A71C-452B-87F6-C038FCE797ED}"/>
              </a:ext>
            </a:extLst>
          </p:cNvPr>
          <p:cNvSpPr txBox="1">
            <a:spLocks/>
          </p:cNvSpPr>
          <p:nvPr/>
        </p:nvSpPr>
        <p:spPr>
          <a:xfrm>
            <a:off x="838200" y="26943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solidFill>
                  <a:srgbClr val="FF0000"/>
                </a:solidFill>
              </a:rPr>
              <a:t>TRIENNIO</a:t>
            </a:r>
            <a:r>
              <a:rPr lang="it-IT" sz="3600" b="1" dirty="0">
                <a:solidFill>
                  <a:srgbClr val="FF0000"/>
                </a:solidFill>
              </a:rPr>
              <a:t> Articolazione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</a:rPr>
              <a:t> Relazioni Internazionali per il Marketi</a:t>
            </a:r>
            <a:r>
              <a:rPr lang="it-IT" sz="4000" b="1" dirty="0">
                <a:solidFill>
                  <a:srgbClr val="FF0000"/>
                </a:solidFill>
              </a:rPr>
              <a:t>ng </a:t>
            </a:r>
          </a:p>
        </p:txBody>
      </p:sp>
      <p:sp>
        <p:nvSpPr>
          <p:cNvPr id="4" name="Avanti o successivo 3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Indietro o precedente 4">
            <a:hlinkClick r:id="rId2" action="ppaction://hlinksldjump" highlightClick="1"/>
          </p:cNvPr>
          <p:cNvSpPr/>
          <p:nvPr/>
        </p:nvSpPr>
        <p:spPr>
          <a:xfrm>
            <a:off x="522514" y="6200503"/>
            <a:ext cx="661852" cy="44886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87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32568B60-0C21-4367-B470-C10CC78AA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15479"/>
              </p:ext>
            </p:extLst>
          </p:nvPr>
        </p:nvGraphicFramePr>
        <p:xfrm>
          <a:off x="2927904" y="1641842"/>
          <a:ext cx="6031392" cy="4783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1207">
                  <a:extLst>
                    <a:ext uri="{9D8B030D-6E8A-4147-A177-3AD203B41FA5}">
                      <a16:colId xmlns:a16="http://schemas.microsoft.com/office/drawing/2014/main" xmlns="" val="3043363857"/>
                    </a:ext>
                  </a:extLst>
                </a:gridCol>
                <a:gridCol w="632178">
                  <a:extLst>
                    <a:ext uri="{9D8B030D-6E8A-4147-A177-3AD203B41FA5}">
                      <a16:colId xmlns:a16="http://schemas.microsoft.com/office/drawing/2014/main" xmlns="" val="478852359"/>
                    </a:ext>
                  </a:extLst>
                </a:gridCol>
                <a:gridCol w="564444">
                  <a:extLst>
                    <a:ext uri="{9D8B030D-6E8A-4147-A177-3AD203B41FA5}">
                      <a16:colId xmlns:a16="http://schemas.microsoft.com/office/drawing/2014/main" xmlns="" val="2896280901"/>
                    </a:ext>
                  </a:extLst>
                </a:gridCol>
                <a:gridCol w="763563">
                  <a:extLst>
                    <a:ext uri="{9D8B030D-6E8A-4147-A177-3AD203B41FA5}">
                      <a16:colId xmlns:a16="http://schemas.microsoft.com/office/drawing/2014/main" xmlns="" val="2672420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Classe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III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IV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76200"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V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277437550"/>
                  </a:ext>
                </a:extLst>
              </a:tr>
              <a:tr h="37198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italiano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642410865"/>
                  </a:ext>
                </a:extLst>
              </a:tr>
              <a:tr h="37717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Storia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232012410"/>
                  </a:ext>
                </a:extLst>
              </a:tr>
              <a:tr h="37717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1° lingua: Inglese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028485684"/>
                  </a:ext>
                </a:extLst>
              </a:tr>
              <a:tr h="37371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2° lingua :Francese o Spagnolo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972185975"/>
                  </a:ext>
                </a:extLst>
              </a:tr>
              <a:tr h="38063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Matematica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779349009"/>
                  </a:ext>
                </a:extLst>
              </a:tr>
              <a:tr h="37198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Diritto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502051822"/>
                  </a:ext>
                </a:extLst>
              </a:tr>
              <a:tr h="37717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Economia politica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225464925"/>
                  </a:ext>
                </a:extLst>
              </a:tr>
              <a:tr h="37717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informatica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4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5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5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612025845"/>
                  </a:ext>
                </a:extLst>
              </a:tr>
              <a:tr h="37198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Economia aziendale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4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7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7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784636339"/>
                  </a:ext>
                </a:extLst>
              </a:tr>
              <a:tr h="38063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Ed. motoria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412991890"/>
                  </a:ext>
                </a:extLst>
              </a:tr>
              <a:tr h="37198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Religione / materia alternativa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1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1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127417442"/>
                  </a:ext>
                </a:extLst>
              </a:tr>
              <a:tr h="377173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Tot. Ore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978597685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xmlns="" id="{7DF37D6D-A268-4546-A241-BCEACDBEF3C5}"/>
              </a:ext>
            </a:extLst>
          </p:cNvPr>
          <p:cNvSpPr txBox="1">
            <a:spLocks/>
          </p:cNvSpPr>
          <p:nvPr/>
        </p:nvSpPr>
        <p:spPr>
          <a:xfrm>
            <a:off x="829654" y="29506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solidFill>
                  <a:srgbClr val="FF0000"/>
                </a:solidFill>
              </a:rPr>
              <a:t>TRIENNIO </a:t>
            </a:r>
            <a:r>
              <a:rPr lang="it-IT" sz="3600" b="1" dirty="0">
                <a:solidFill>
                  <a:srgbClr val="FF0000"/>
                </a:solidFill>
              </a:rPr>
              <a:t>Articolazione 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</a:rPr>
              <a:t>Servizi Informativi Aziendali </a:t>
            </a:r>
          </a:p>
        </p:txBody>
      </p:sp>
      <p:sp>
        <p:nvSpPr>
          <p:cNvPr id="2" name="Pagina iniziale 1">
            <a:hlinkClick r:id="" action="ppaction://hlinkshowjump?jump=firstslide" highlightClick="1"/>
          </p:cNvPr>
          <p:cNvSpPr/>
          <p:nvPr/>
        </p:nvSpPr>
        <p:spPr>
          <a:xfrm>
            <a:off x="10702834" y="6174377"/>
            <a:ext cx="642420" cy="45284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Indietro o precedente 6">
            <a:hlinkClick r:id="rId2" action="ppaction://hlinksldjump" highlightClick="1"/>
          </p:cNvPr>
          <p:cNvSpPr/>
          <p:nvPr/>
        </p:nvSpPr>
        <p:spPr>
          <a:xfrm>
            <a:off x="522514" y="6200503"/>
            <a:ext cx="661852" cy="44886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40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CFD5523-2C40-4F09-8A08-FC3961A0A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9"/>
            <a:ext cx="10972800" cy="83316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</a:rPr>
              <a:t>ISTITUTO TECNICO ECONOMICO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E8A20D9-4ECC-4E7B-997A-54E55840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750"/>
              </a:spcAft>
              <a:buNone/>
            </a:pPr>
            <a:r>
              <a:rPr lang="it-IT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Il corso di studi:</a:t>
            </a:r>
          </a:p>
          <a:p>
            <a:pPr>
              <a:spcAft>
                <a:spcPts val="750"/>
              </a:spcAft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Sviluppa competenze professionalizzanti in ambito economico-aziendale ed economico-giuridico</a:t>
            </a:r>
          </a:p>
          <a:p>
            <a:pPr>
              <a:spcAft>
                <a:spcPts val="750"/>
              </a:spcAft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favorisce la formazione di una figura professionale aperta ad operare nel sistema informativo dell’azienda</a:t>
            </a:r>
          </a:p>
          <a:p>
            <a:pPr>
              <a:spcAft>
                <a:spcPts val="750"/>
              </a:spcAft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fornisce una preparazione flessibile che consente di formare figure professionali idonee alle richieste del mercato del lavoro</a:t>
            </a:r>
          </a:p>
          <a:p>
            <a:pPr>
              <a:spcAft>
                <a:spcPts val="750"/>
              </a:spcAft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000000"/>
                </a:solidFill>
                <a:latin typeface="Raleway"/>
                <a:ea typeface="Times New Roman" panose="02020603050405020304" pitchFamily="18" charset="0"/>
              </a:rPr>
              <a:t>Integra </a:t>
            </a:r>
            <a:r>
              <a:rPr lang="it-IT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il percorso di studi con competenze trasversali linguistiche ed informatiche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it-IT" sz="1800" dirty="0">
                <a:solidFill>
                  <a:srgbClr val="000000"/>
                </a:solidFill>
                <a:effectLst/>
                <a:latin typeface="Raleway"/>
                <a:ea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750"/>
              </a:spcAft>
              <a:buNone/>
            </a:pPr>
            <a:endParaRPr lang="it-IT" sz="1800" dirty="0">
              <a:solidFill>
                <a:srgbClr val="000000"/>
              </a:solidFill>
              <a:effectLst/>
              <a:latin typeface="Raleway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Avanti o successivo 3">
            <a:hlinkClick r:id="" action="ppaction://hlinkshowjump?jump=nextslide" highlightClick="1"/>
          </p:cNvPr>
          <p:cNvSpPr/>
          <p:nvPr/>
        </p:nvSpPr>
        <p:spPr>
          <a:xfrm>
            <a:off x="10807337" y="6130834"/>
            <a:ext cx="670560" cy="4702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035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0A3BB3A-D4A5-4AF5-8994-93CCB2EA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vert="horz" lIns="0" tIns="0" rIns="0" bIns="0" numCol="3" anchor="b">
            <a:normAutofit/>
          </a:bodyPr>
          <a:lstStyle/>
          <a:p>
            <a:endParaRPr lang="it-IT" cap="none" baseline="0" dirty="0"/>
          </a:p>
          <a:p>
            <a:endParaRPr lang="it-IT" cap="none" baseline="0" dirty="0"/>
          </a:p>
        </p:txBody>
      </p:sp>
      <p:pic>
        <p:nvPicPr>
          <p:cNvPr id="7" name="Picture 2" descr="INDIRIZZI GENERALI ORIZZ">
            <a:extLst>
              <a:ext uri="{FF2B5EF4-FFF2-40B4-BE49-F238E27FC236}">
                <a16:creationId xmlns:a16="http://schemas.microsoft.com/office/drawing/2014/main" xmlns="" id="{D4A2493F-4E79-46CA-8499-0E0132D286D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5089" y="1099931"/>
            <a:ext cx="5154075" cy="433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5E8D52FA-F08C-44B7-B99F-9FECF45D6843}"/>
              </a:ext>
            </a:extLst>
          </p:cNvPr>
          <p:cNvSpPr txBox="1"/>
          <p:nvPr/>
        </p:nvSpPr>
        <p:spPr>
          <a:xfrm>
            <a:off x="6197600" y="704088"/>
            <a:ext cx="5384800" cy="5650837"/>
          </a:xfrm>
          <a:prstGeom prst="rect">
            <a:avLst/>
          </a:prstGeom>
        </p:spPr>
        <p:txBody>
          <a:bodyPr vert="horz" tIns="0">
            <a:normAutofit fontScale="77500" lnSpcReduction="20000"/>
          </a:bodyPr>
          <a:lstStyle/>
          <a:p>
            <a:pPr marL="0" indent="0" algn="ctr">
              <a:lnSpc>
                <a:spcPct val="90000"/>
              </a:lnSpc>
              <a:spcBef>
                <a:spcPct val="20000"/>
              </a:spcBef>
            </a:pPr>
            <a:r>
              <a:rPr lang="it-IT" sz="2600" b="1" dirty="0">
                <a:solidFill>
                  <a:srgbClr val="FF0000"/>
                </a:solidFill>
                <a:latin typeface="+mj-lt"/>
              </a:rPr>
              <a:t>AMMINISTRAZIONE FINANZA E MARKETING(AFM)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2600" dirty="0">
                <a:latin typeface="+mj-lt"/>
              </a:rPr>
              <a:t>potenzia lo studio delle discipline del settore economico-aziendale e giuridico, con specifico riferimento alle funzioni in cui si articola il sistema azienda (amministrazione, pianificazione, controllo, finanza, marketing, sistema informativo, gestioni speciali).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endParaRPr lang="it-IT" sz="2600" dirty="0">
              <a:effectLst/>
              <a:latin typeface="+mj-lt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600" b="1" dirty="0">
                <a:solidFill>
                  <a:srgbClr val="FF0000"/>
                </a:solidFill>
                <a:latin typeface="+mj-lt"/>
              </a:rPr>
              <a:t>Relazioni internazionali per il marketing (RIM)</a:t>
            </a:r>
            <a:endParaRPr lang="it-IT" sz="2600" dirty="0">
              <a:solidFill>
                <a:srgbClr val="FF0000"/>
              </a:solidFill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2600" dirty="0">
                <a:latin typeface="+mj-lt"/>
              </a:rPr>
              <a:t>amplia lo studio delle lingue straniere attraverso l’introduzione di una terza lingua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2600" dirty="0">
                <a:latin typeface="+mj-lt"/>
              </a:rPr>
              <a:t> approfondisce le discipline del settore economico-aziendale e giuridico, anche dal punto di vista internazionale.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it-IT" sz="2600" dirty="0">
              <a:solidFill>
                <a:srgbClr val="FF0000"/>
              </a:solidFill>
              <a:effectLst/>
              <a:latin typeface="+mj-lt"/>
            </a:endParaRPr>
          </a:p>
          <a:p>
            <a:pPr marL="0" indent="0" algn="ctr">
              <a:lnSpc>
                <a:spcPct val="90000"/>
              </a:lnSpc>
              <a:spcBef>
                <a:spcPct val="20000"/>
              </a:spcBef>
            </a:pPr>
            <a:r>
              <a:rPr lang="it-IT" sz="2600" b="1" dirty="0">
                <a:solidFill>
                  <a:srgbClr val="FF0000"/>
                </a:solidFill>
                <a:latin typeface="+mj-lt"/>
              </a:rPr>
              <a:t>SERVIZI INFORMATIVI AZIENDALI (SIA)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2600" dirty="0">
                <a:effectLst/>
                <a:latin typeface="+mj-lt"/>
              </a:rPr>
              <a:t> Il potenziamento dello studio delle discipline del settore economico-aziendale e giuridico e dell’informatica applicata alla gestione aziendale</a:t>
            </a:r>
            <a:r>
              <a:rPr lang="it-IT" sz="2600" dirty="0">
                <a:latin typeface="+mj-lt"/>
              </a:rPr>
              <a:t>.</a:t>
            </a:r>
            <a:endParaRPr lang="it-IT" sz="2600" dirty="0">
              <a:effectLst/>
              <a:latin typeface="+mj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/>
              <a:buChar char=""/>
            </a:pPr>
            <a:endParaRPr lang="it-IT" sz="2100" dirty="0"/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/>
              <a:buChar char=""/>
            </a:pPr>
            <a:endParaRPr lang="it-IT" sz="1400" dirty="0"/>
          </a:p>
        </p:txBody>
      </p:sp>
      <p:sp>
        <p:nvSpPr>
          <p:cNvPr id="5" name="Avanti o successivo 4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Informazioni 1">
            <a:hlinkClick r:id="rId3" action="ppaction://hlinksldjump" highlightClick="1"/>
          </p:cNvPr>
          <p:cNvSpPr/>
          <p:nvPr/>
        </p:nvSpPr>
        <p:spPr>
          <a:xfrm>
            <a:off x="4807132" y="1847088"/>
            <a:ext cx="418011" cy="39584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Informazioni 3">
            <a:hlinkClick r:id="rId4" action="ppaction://hlinksldjump" highlightClick="1"/>
          </p:cNvPr>
          <p:cNvSpPr/>
          <p:nvPr/>
        </p:nvSpPr>
        <p:spPr>
          <a:xfrm>
            <a:off x="931817" y="5433391"/>
            <a:ext cx="452846" cy="39584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Informazioni 5">
            <a:hlinkClick r:id="rId5" action="ppaction://hlinksldjump" highlightClick="1"/>
          </p:cNvPr>
          <p:cNvSpPr/>
          <p:nvPr/>
        </p:nvSpPr>
        <p:spPr>
          <a:xfrm>
            <a:off x="2780057" y="5433391"/>
            <a:ext cx="444138" cy="39584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Informazioni 7">
            <a:hlinkClick r:id="rId6" action="ppaction://hlinksldjump" highlightClick="1"/>
          </p:cNvPr>
          <p:cNvSpPr/>
          <p:nvPr/>
        </p:nvSpPr>
        <p:spPr>
          <a:xfrm>
            <a:off x="4615543" y="5433391"/>
            <a:ext cx="400594" cy="39584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0482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7771E05-58EA-45FE-AC3F-B040632F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03075"/>
            <a:ext cx="10972800" cy="1100987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</a:rPr>
              <a:t>Pensando al futuro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401E3AC-3D00-4330-AC45-C6C9EBEAB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322671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Impieghi presso uffici pubblici, banche, aziende italiane e straniere, studi di liberi professionisti, compagnie di assicurazione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F4BCA0D0-8051-4C9D-AF00-955165D3CA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400" b="1" dirty="0">
                <a:solidFill>
                  <a:srgbClr val="002060"/>
                </a:solidFill>
              </a:rPr>
              <a:t>Prosecuzione degli studi</a:t>
            </a:r>
          </a:p>
          <a:p>
            <a:pPr marL="0" indent="0">
              <a:buNone/>
            </a:pPr>
            <a:r>
              <a:rPr lang="it-IT" sz="2400" dirty="0"/>
              <a:t>Accesso a qualsiasi facoltà universitaria. Le facoltà più conformi all’indirizzo di studi sono:  Economia Aziendale, Giurisprudenza, Scienze Politiche, Lingue e Letterature Straniere, Informatica.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xmlns="" id="{E1D673CE-6A46-4B1E-BDC9-3B5844059531}"/>
              </a:ext>
            </a:extLst>
          </p:cNvPr>
          <p:cNvSpPr txBox="1">
            <a:spLocks/>
          </p:cNvSpPr>
          <p:nvPr/>
        </p:nvSpPr>
        <p:spPr>
          <a:xfrm>
            <a:off x="711200" y="1604062"/>
            <a:ext cx="5384800" cy="44693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</a:pPr>
            <a:r>
              <a:rPr lang="it-IT" sz="2400" b="1" dirty="0">
                <a:solidFill>
                  <a:srgbClr val="002060"/>
                </a:solidFill>
              </a:rPr>
              <a:t>Sbocchi pr</a:t>
            </a:r>
            <a:r>
              <a:rPr lang="it-IT" b="1" dirty="0">
                <a:solidFill>
                  <a:srgbClr val="002060"/>
                </a:solidFill>
              </a:rPr>
              <a:t>ofessionali </a:t>
            </a:r>
          </a:p>
          <a:p>
            <a:pPr marL="0" indent="0">
              <a:buFont typeface="Wingdings 2"/>
              <a:buNone/>
            </a:pPr>
            <a:endParaRPr lang="it-IT" dirty="0"/>
          </a:p>
          <a:p>
            <a:pPr marL="0" indent="0">
              <a:buFont typeface="Wingdings 2"/>
              <a:buNone/>
            </a:pPr>
            <a:endParaRPr lang="it-IT" dirty="0"/>
          </a:p>
          <a:p>
            <a:pPr marL="0" indent="0">
              <a:buFont typeface="Wingdings 2"/>
              <a:buNone/>
            </a:pPr>
            <a:endParaRPr lang="it-IT" dirty="0"/>
          </a:p>
          <a:p>
            <a:pPr marL="0" indent="0">
              <a:buFont typeface="Wingdings 2"/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3" name="Picture 6" descr="Lavorare come contabile - Lavoro e Formazione">
            <a:extLst>
              <a:ext uri="{FF2B5EF4-FFF2-40B4-BE49-F238E27FC236}">
                <a16:creationId xmlns:a16="http://schemas.microsoft.com/office/drawing/2014/main" xmlns="" id="{F3C6978C-8BB7-4538-B506-913E6CF4B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089" y="2280357"/>
            <a:ext cx="2438400" cy="1940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Università del tempo libero festeggia la fine dell'anno accademico - Prima  Milano Ovest">
            <a:extLst>
              <a:ext uri="{FF2B5EF4-FFF2-40B4-BE49-F238E27FC236}">
                <a16:creationId xmlns:a16="http://schemas.microsoft.com/office/drawing/2014/main" xmlns="" id="{86125C30-11BF-4431-9ECB-B285AAF7F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956" y="4353984"/>
            <a:ext cx="3104444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vanti o successivo 7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21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3E437CD8-5E45-40FB-8C39-D76414C2721F}"/>
              </a:ext>
            </a:extLst>
          </p:cNvPr>
          <p:cNvSpPr txBox="1"/>
          <p:nvPr/>
        </p:nvSpPr>
        <p:spPr>
          <a:xfrm>
            <a:off x="1666885" y="1959751"/>
            <a:ext cx="855697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Per restare una scuola al passo con i  tempi, capace di fornire agli studenti tutti gli strumenti necessari per affrontare un mondo in continua evoluzione,  la nostra offerta formativa prevede due percorsi sperimentali, vediamo quali…</a:t>
            </a:r>
            <a:r>
              <a:rPr lang="it-IT" sz="3200" dirty="0"/>
              <a:t/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Avanti o successivo 2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70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F4AE19E-D5DF-42D3-9870-02BFE1EC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4352"/>
            <a:ext cx="10363200" cy="1162050"/>
          </a:xfrm>
        </p:spPr>
        <p:txBody>
          <a:bodyPr/>
          <a:lstStyle/>
          <a:p>
            <a:pPr algn="ctr"/>
            <a:r>
              <a:rPr lang="it-IT" sz="4800" b="1" dirty="0">
                <a:solidFill>
                  <a:srgbClr val="FF0000"/>
                </a:solidFill>
              </a:rPr>
              <a:t>ARCHIVISTICA DIGITALE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BFE9D241-4C91-419A-8CB4-86011B95DD46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271E173-03A0-4027-8452-474420419F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sz="2400" dirty="0">
                <a:latin typeface="+mj-lt"/>
              </a:rPr>
              <a:t>prepara alla formazione di una figura professionale che unisce alle competenze del «ragioniere»  quelle di un « middle manager» della gestione e organizzazione informatica  dei documenti</a:t>
            </a:r>
          </a:p>
          <a:p>
            <a:r>
              <a:rPr lang="it-IT" sz="2400" dirty="0">
                <a:latin typeface="+mj-lt"/>
              </a:rPr>
              <a:t>Prevede modalità di apprendimento flessibili, combinando  la formazione in aula con l’esperienza pratica 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7" name="Picture 2" descr="Che cos'è e quali sono le caratteristiche di un archivio informatico |  Informatica e Ingegneria Online">
            <a:extLst>
              <a:ext uri="{FF2B5EF4-FFF2-40B4-BE49-F238E27FC236}">
                <a16:creationId xmlns:a16="http://schemas.microsoft.com/office/drawing/2014/main" xmlns="" id="{8368BDC1-7F85-4267-BB8A-69F441F20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30738"/>
            <a:ext cx="3341512" cy="230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vanti o successivo 7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01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xmlns="" id="{B281F3CD-9F17-451D-848A-3D4E1EC10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anchor="b">
            <a:normAutofit/>
          </a:bodyPr>
          <a:lstStyle/>
          <a:p>
            <a:pPr algn="ctr"/>
            <a:r>
              <a:rPr lang="it-IT" altLang="it-IT" b="1" dirty="0">
                <a:solidFill>
                  <a:srgbClr val="FF0000"/>
                </a:solidFill>
              </a:rPr>
              <a:t>PROGETTO SPORTIVO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Immagine 3" descr="Immagine che contiene gioco, sport&#10;&#10;Descrizione generata automaticamente">
            <a:extLst>
              <a:ext uri="{FF2B5EF4-FFF2-40B4-BE49-F238E27FC236}">
                <a16:creationId xmlns:a16="http://schemas.microsoft.com/office/drawing/2014/main" xmlns="" id="{1CCE54D9-5959-4824-8FBA-138452F6322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2122311"/>
            <a:ext cx="5384800" cy="38796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it-IT" sz="2400" dirty="0">
                <a:latin typeface="+mj-lt"/>
              </a:rPr>
              <a:t>Approfondimento delle scienze e della cultura sportiva 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it-IT" sz="2400" dirty="0">
                <a:latin typeface="+mj-lt"/>
              </a:rPr>
              <a:t>Consolidamento delle tecniche sportive;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it-IT" sz="2400" dirty="0">
                <a:latin typeface="+mj-lt"/>
              </a:rPr>
              <a:t>Conseguimento di brevetti tecnico sportivi  e qualifiche federali (triennio)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it-IT" sz="2400" dirty="0">
                <a:effectLst/>
                <a:latin typeface="+mj-lt"/>
              </a:rPr>
              <a:t>Sviluppo delle  competenze nei processi di organizzazione e  gestione di aziende anche del settore tecnico/sportivo ; (triennio)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it-IT" sz="2400" dirty="0">
                <a:latin typeface="+mj-lt"/>
              </a:rPr>
              <a:t>O</a:t>
            </a:r>
            <a:r>
              <a:rPr lang="it-IT" sz="2400" dirty="0">
                <a:effectLst/>
                <a:latin typeface="+mj-lt"/>
              </a:rPr>
              <a:t>rganizzazione e gestione  di eventi sportivi;(triennio)</a:t>
            </a:r>
            <a:endParaRPr lang="it-IT" altLang="it-IT" sz="2400" dirty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it-IT" altLang="it-IT" sz="2400" dirty="0">
                <a:latin typeface="+mj-lt"/>
              </a:rPr>
              <a:t>PCTO ( ex ASL) nel settore sportivo e partecipazione  ad eventi di formazione </a:t>
            </a:r>
            <a:endParaRPr lang="it-IT" sz="2400" dirty="0">
              <a:latin typeface="+mj-lt"/>
            </a:endParaRPr>
          </a:p>
          <a:p>
            <a:pPr>
              <a:lnSpc>
                <a:spcPct val="90000"/>
              </a:lnSpc>
            </a:pPr>
            <a:endParaRPr lang="it-IT" sz="2000" dirty="0"/>
          </a:p>
        </p:txBody>
      </p:sp>
      <p:sp>
        <p:nvSpPr>
          <p:cNvPr id="6" name="Avanti o successivo 5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28BE1EF0-BF93-4F5E-8981-BFA249CBD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980344"/>
              </p:ext>
            </p:extLst>
          </p:nvPr>
        </p:nvGraphicFramePr>
        <p:xfrm>
          <a:off x="2994991" y="1533468"/>
          <a:ext cx="6016486" cy="5344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4711">
                  <a:extLst>
                    <a:ext uri="{9D8B030D-6E8A-4147-A177-3AD203B41FA5}">
                      <a16:colId xmlns:a16="http://schemas.microsoft.com/office/drawing/2014/main" xmlns="" val="3406145871"/>
                    </a:ext>
                  </a:extLst>
                </a:gridCol>
                <a:gridCol w="712072">
                  <a:extLst>
                    <a:ext uri="{9D8B030D-6E8A-4147-A177-3AD203B41FA5}">
                      <a16:colId xmlns:a16="http://schemas.microsoft.com/office/drawing/2014/main" xmlns="" val="1448942491"/>
                    </a:ext>
                  </a:extLst>
                </a:gridCol>
                <a:gridCol w="679703">
                  <a:extLst>
                    <a:ext uri="{9D8B030D-6E8A-4147-A177-3AD203B41FA5}">
                      <a16:colId xmlns:a16="http://schemas.microsoft.com/office/drawing/2014/main" xmlns="" val="368230371"/>
                    </a:ext>
                  </a:extLst>
                </a:gridCol>
              </a:tblGrid>
              <a:tr h="322210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Classe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I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II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85395925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italiano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4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611460420"/>
                  </a:ext>
                </a:extLst>
              </a:tr>
              <a:tr h="312051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Storia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12512029"/>
                  </a:ext>
                </a:extLst>
              </a:tr>
              <a:tr h="319309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1° lingua: Inglese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63369394"/>
                  </a:ext>
                </a:extLst>
              </a:tr>
              <a:tr h="312051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2° lingua :Francese/Spagnolo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354975913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Matematica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640811636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Diritto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556068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Economia politica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665680382"/>
                  </a:ext>
                </a:extLst>
              </a:tr>
              <a:tr h="330919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Geografia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37225126"/>
                  </a:ext>
                </a:extLst>
              </a:tr>
              <a:tr h="313502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Scienze integrate (fisica)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68301518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Scienze integrate (chimica)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120483825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Scienze integrate (biologia)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400834974"/>
                  </a:ext>
                </a:extLst>
              </a:tr>
              <a:tr h="313502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informatica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599117985"/>
                  </a:ext>
                </a:extLst>
              </a:tr>
              <a:tr h="319309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Economia aziendale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44526555"/>
                  </a:ext>
                </a:extLst>
              </a:tr>
              <a:tr h="312051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Ed. motoria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159433942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Religione / materia alternativa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1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1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779597995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Tot. Ore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181736393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xmlns="" id="{66935265-07F7-4DBF-A4D0-46D93270DC3A}"/>
              </a:ext>
            </a:extLst>
          </p:cNvPr>
          <p:cNvSpPr txBox="1">
            <a:spLocks/>
          </p:cNvSpPr>
          <p:nvPr/>
        </p:nvSpPr>
        <p:spPr>
          <a:xfrm>
            <a:off x="838200" y="132523"/>
            <a:ext cx="10479157" cy="1400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/>
              <a:t>QUADRI ORARI</a:t>
            </a:r>
          </a:p>
          <a:p>
            <a:pPr algn="ctr"/>
            <a:r>
              <a:rPr lang="it-IT" sz="3200" b="1" dirty="0"/>
              <a:t> </a:t>
            </a:r>
            <a:r>
              <a:rPr lang="it-IT" sz="3200" b="1" dirty="0">
                <a:solidFill>
                  <a:srgbClr val="FF0000"/>
                </a:solidFill>
              </a:rPr>
              <a:t>BIENNIO AFM</a:t>
            </a:r>
          </a:p>
          <a:p>
            <a:pPr algn="ctr"/>
            <a:r>
              <a:rPr lang="it-IT" sz="3200" b="1" dirty="0">
                <a:solidFill>
                  <a:srgbClr val="FF0000"/>
                </a:solidFill>
              </a:rPr>
              <a:t>Comune a tutti gli indirizzi</a:t>
            </a:r>
          </a:p>
          <a:p>
            <a:pPr algn="ctr"/>
            <a:endParaRPr lang="it-IT" sz="3600" b="1" dirty="0">
              <a:solidFill>
                <a:srgbClr val="FF0000"/>
              </a:solidFill>
            </a:endParaRPr>
          </a:p>
          <a:p>
            <a:pPr algn="ctr"/>
            <a:r>
              <a:rPr lang="it-IT" sz="32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Avanti o successivo 3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Indietro o precedente 4">
            <a:hlinkClick r:id="rId2" action="ppaction://hlinksldjump" highlightClick="1"/>
          </p:cNvPr>
          <p:cNvSpPr/>
          <p:nvPr/>
        </p:nvSpPr>
        <p:spPr>
          <a:xfrm>
            <a:off x="522514" y="6200503"/>
            <a:ext cx="661852" cy="44886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7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28BE1EF0-BF93-4F5E-8981-BFA249CBD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808876"/>
              </p:ext>
            </p:extLst>
          </p:nvPr>
        </p:nvGraphicFramePr>
        <p:xfrm>
          <a:off x="2290274" y="1281869"/>
          <a:ext cx="6310387" cy="5344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2708">
                  <a:extLst>
                    <a:ext uri="{9D8B030D-6E8A-4147-A177-3AD203B41FA5}">
                      <a16:colId xmlns:a16="http://schemas.microsoft.com/office/drawing/2014/main" xmlns="" val="3406145871"/>
                    </a:ext>
                  </a:extLst>
                </a:gridCol>
                <a:gridCol w="618392">
                  <a:extLst>
                    <a:ext uri="{9D8B030D-6E8A-4147-A177-3AD203B41FA5}">
                      <a16:colId xmlns:a16="http://schemas.microsoft.com/office/drawing/2014/main" xmlns="" val="3713453503"/>
                    </a:ext>
                  </a:extLst>
                </a:gridCol>
                <a:gridCol w="848139">
                  <a:extLst>
                    <a:ext uri="{9D8B030D-6E8A-4147-A177-3AD203B41FA5}">
                      <a16:colId xmlns:a16="http://schemas.microsoft.com/office/drawing/2014/main" xmlns="" val="3724807057"/>
                    </a:ext>
                  </a:extLst>
                </a:gridCol>
                <a:gridCol w="901148">
                  <a:extLst>
                    <a:ext uri="{9D8B030D-6E8A-4147-A177-3AD203B41FA5}">
                      <a16:colId xmlns:a16="http://schemas.microsoft.com/office/drawing/2014/main" xmlns="" val="2116903911"/>
                    </a:ext>
                  </a:extLst>
                </a:gridCol>
              </a:tblGrid>
              <a:tr h="322210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Classe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III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IV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V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85395925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italiano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4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4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611460420"/>
                  </a:ext>
                </a:extLst>
              </a:tr>
              <a:tr h="312051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Storia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12512029"/>
                  </a:ext>
                </a:extLst>
              </a:tr>
              <a:tr h="31930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1° lingua: Inglese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63369394"/>
                  </a:ext>
                </a:extLst>
              </a:tr>
              <a:tr h="312051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2° lingua :Francese/Spagnolo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354975913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Matematica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3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640811636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Diritto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55606837"/>
                  </a:ext>
                </a:extLst>
              </a:tr>
              <a:tr h="271987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Economia politica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665680382"/>
                  </a:ext>
                </a:extLst>
              </a:tr>
              <a:tr h="33091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Geografia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37225126"/>
                  </a:ext>
                </a:extLst>
              </a:tr>
              <a:tr h="31350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Scienze integrate (fisica)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068301518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Scienze integrate (chimica)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120483825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Scienze integrate (biologia)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 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400834974"/>
                  </a:ext>
                </a:extLst>
              </a:tr>
              <a:tr h="313502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informatica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2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 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599117985"/>
                  </a:ext>
                </a:extLst>
              </a:tr>
              <a:tr h="319309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Economia aziendale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6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7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8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44526555"/>
                  </a:ext>
                </a:extLst>
              </a:tr>
              <a:tr h="312051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Ed. motoria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159433942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Religione / materia alternativa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779597995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</a:rPr>
                        <a:t>Tot. Ore</a:t>
                      </a:r>
                      <a:endParaRPr lang="it-I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32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181736393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xmlns="" id="{66935265-07F7-4DBF-A4D0-46D93270DC3A}"/>
              </a:ext>
            </a:extLst>
          </p:cNvPr>
          <p:cNvSpPr txBox="1">
            <a:spLocks/>
          </p:cNvSpPr>
          <p:nvPr/>
        </p:nvSpPr>
        <p:spPr>
          <a:xfrm>
            <a:off x="838200" y="26943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solidFill>
                  <a:srgbClr val="FF0000"/>
                </a:solidFill>
              </a:rPr>
              <a:t>TRIENNIO 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</a:rPr>
              <a:t>Amministrazione, Finanza e Marketing </a:t>
            </a:r>
          </a:p>
        </p:txBody>
      </p:sp>
      <p:sp>
        <p:nvSpPr>
          <p:cNvPr id="4" name="Avanti o successivo 3">
            <a:hlinkClick r:id="" action="ppaction://hlinkshowjump?jump=nextslide" highlightClick="1"/>
          </p:cNvPr>
          <p:cNvSpPr/>
          <p:nvPr/>
        </p:nvSpPr>
        <p:spPr>
          <a:xfrm>
            <a:off x="10659291" y="6200503"/>
            <a:ext cx="656480" cy="4488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Indietro o precedente 4">
            <a:hlinkClick r:id="rId2" action="ppaction://hlinksldjump" highlightClick="1"/>
          </p:cNvPr>
          <p:cNvSpPr/>
          <p:nvPr/>
        </p:nvSpPr>
        <p:spPr>
          <a:xfrm>
            <a:off x="522514" y="6200503"/>
            <a:ext cx="661852" cy="448861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589</Words>
  <Application>Microsoft Office PowerPoint</Application>
  <PresentationFormat>Personalizzato</PresentationFormat>
  <Paragraphs>288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ISTITUTO TECNICO ECONOMICO  PIERO CALAMANDREI www.iisviacemery97.edu.it</vt:lpstr>
      <vt:lpstr>ISTITUTO TECNICO ECONOMICO</vt:lpstr>
      <vt:lpstr> </vt:lpstr>
      <vt:lpstr>Pensando al futuro</vt:lpstr>
      <vt:lpstr>Presentazione standard di PowerPoint</vt:lpstr>
      <vt:lpstr>ARCHIVISTICA DIGITALE</vt:lpstr>
      <vt:lpstr>PROGETTO SPORTIVO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TECNICO ECONOMICO  PIERO CALAMANDREI www.iisviacemery97.edu.it</dc:title>
  <dc:creator>Isabella Minozzi</dc:creator>
  <cp:lastModifiedBy>User</cp:lastModifiedBy>
  <cp:revision>12</cp:revision>
  <dcterms:created xsi:type="dcterms:W3CDTF">2020-11-17T17:14:06Z</dcterms:created>
  <dcterms:modified xsi:type="dcterms:W3CDTF">2020-11-25T18:16:24Z</dcterms:modified>
</cp:coreProperties>
</file>